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Audiowide" panose="020B0604020202020204" charset="0"/>
      <p:regular r:id="rId11"/>
    </p:embeddedFont>
    <p:embeddedFont>
      <p:font typeface="Bebas Neue" panose="020F0502020204030204" pitchFamily="34" charset="0"/>
      <p:regular r:id="rId12"/>
    </p:embeddedFont>
    <p:embeddedFont>
      <p:font typeface="Rubik" panose="020B0604020202020204" charset="-79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241A53-3C07-491B-BB79-3D0517A98CC7}">
  <a:tblStyle styleId="{68241A53-3C07-491B-BB79-3D0517A98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2" d="100"/>
          <a:sy n="152" d="100"/>
        </p:scale>
        <p:origin x="754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c07f0c12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c07f0c12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b8fbee5ed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b8fbee5ed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8fbee5ed2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b8fbee5ed2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91526d24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b91526d24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6936d40486_2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6936d40486_2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6936d40486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6936d40486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683936ab3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1683936ab3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b91526d24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b91526d24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25" y="1678892"/>
            <a:ext cx="6240600" cy="128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4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965292"/>
            <a:ext cx="6240600" cy="46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l="71818" t="90" b="-532"/>
          <a:stretch/>
        </p:blipFill>
        <p:spPr>
          <a:xfrm rot="-5400000">
            <a:off x="3006824" y="3294425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2"/>
          </p:nvPr>
        </p:nvSpPr>
        <p:spPr>
          <a:xfrm>
            <a:off x="1572079" y="1443677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3"/>
          </p:nvPr>
        </p:nvSpPr>
        <p:spPr>
          <a:xfrm>
            <a:off x="5589299" y="1443675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1572078" y="168707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4"/>
          </p:nvPr>
        </p:nvSpPr>
        <p:spPr>
          <a:xfrm>
            <a:off x="5589299" y="168707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5"/>
          </p:nvPr>
        </p:nvSpPr>
        <p:spPr>
          <a:xfrm>
            <a:off x="1572079" y="2587177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6"/>
          </p:nvPr>
        </p:nvSpPr>
        <p:spPr>
          <a:xfrm>
            <a:off x="5589299" y="2587175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7"/>
          </p:nvPr>
        </p:nvSpPr>
        <p:spPr>
          <a:xfrm>
            <a:off x="1572110" y="283057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8"/>
          </p:nvPr>
        </p:nvSpPr>
        <p:spPr>
          <a:xfrm>
            <a:off x="5589305" y="283057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9" hasCustomPrompt="1"/>
          </p:nvPr>
        </p:nvSpPr>
        <p:spPr>
          <a:xfrm>
            <a:off x="719992" y="1445443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13" hasCustomPrompt="1"/>
          </p:nvPr>
        </p:nvSpPr>
        <p:spPr>
          <a:xfrm>
            <a:off x="719992" y="258303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4" hasCustomPrompt="1"/>
          </p:nvPr>
        </p:nvSpPr>
        <p:spPr>
          <a:xfrm>
            <a:off x="4737342" y="144391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15" hasCustomPrompt="1"/>
          </p:nvPr>
        </p:nvSpPr>
        <p:spPr>
          <a:xfrm>
            <a:off x="4737342" y="2583030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6"/>
          </p:nvPr>
        </p:nvSpPr>
        <p:spPr>
          <a:xfrm>
            <a:off x="1572079" y="3682102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7"/>
          </p:nvPr>
        </p:nvSpPr>
        <p:spPr>
          <a:xfrm>
            <a:off x="5589300" y="3682100"/>
            <a:ext cx="2834700" cy="39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8"/>
          </p:nvPr>
        </p:nvSpPr>
        <p:spPr>
          <a:xfrm>
            <a:off x="1572110" y="3925495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9"/>
          </p:nvPr>
        </p:nvSpPr>
        <p:spPr>
          <a:xfrm>
            <a:off x="5589305" y="3925500"/>
            <a:ext cx="2834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20" hasCustomPrompt="1"/>
          </p:nvPr>
        </p:nvSpPr>
        <p:spPr>
          <a:xfrm>
            <a:off x="719992" y="367096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21" hasCustomPrompt="1"/>
          </p:nvPr>
        </p:nvSpPr>
        <p:spPr>
          <a:xfrm>
            <a:off x="4737342" y="3670968"/>
            <a:ext cx="775800" cy="775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l="8969" t="22533" r="12209" b="31226"/>
          <a:stretch/>
        </p:blipFill>
        <p:spPr>
          <a:xfrm rot="-9" flipH="1">
            <a:off x="93275" y="6"/>
            <a:ext cx="4208075" cy="370168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0" y="944750"/>
            <a:ext cx="9144000" cy="30654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2903100" y="3203425"/>
            <a:ext cx="50292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1211700" y="1533125"/>
            <a:ext cx="6720600" cy="14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2944868" y="1938050"/>
            <a:ext cx="4709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title" idx="2" hasCustomPrompt="1"/>
          </p:nvPr>
        </p:nvSpPr>
        <p:spPr>
          <a:xfrm>
            <a:off x="1247325" y="1982350"/>
            <a:ext cx="1465800" cy="122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"/>
          </p:nvPr>
        </p:nvSpPr>
        <p:spPr>
          <a:xfrm>
            <a:off x="2944868" y="2774525"/>
            <a:ext cx="47091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4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944750"/>
            <a:ext cx="9144000" cy="21717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xfrm>
            <a:off x="713225" y="1375225"/>
            <a:ext cx="5486400" cy="8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title" idx="2" hasCustomPrompt="1"/>
          </p:nvPr>
        </p:nvSpPr>
        <p:spPr>
          <a:xfrm>
            <a:off x="6437375" y="1420950"/>
            <a:ext cx="1465800" cy="122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5" name="Google Shape;85;p17"/>
          <p:cNvSpPr txBox="1">
            <a:spLocks noGrp="1"/>
          </p:cNvSpPr>
          <p:nvPr>
            <p:ph type="subTitle" idx="1"/>
          </p:nvPr>
        </p:nvSpPr>
        <p:spPr>
          <a:xfrm>
            <a:off x="713175" y="2207325"/>
            <a:ext cx="54864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2"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2">
            <a:alphaModFix/>
          </a:blip>
          <a:srcRect t="64887" r="17369"/>
          <a:stretch/>
        </p:blipFill>
        <p:spPr>
          <a:xfrm rot="10800000">
            <a:off x="0" y="3337525"/>
            <a:ext cx="2920875" cy="18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/>
          <p:nvPr/>
        </p:nvSpPr>
        <p:spPr>
          <a:xfrm>
            <a:off x="0" y="798025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xfrm>
            <a:off x="713225" y="2554200"/>
            <a:ext cx="67908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title" idx="2" hasCustomPrompt="1"/>
          </p:nvPr>
        </p:nvSpPr>
        <p:spPr>
          <a:xfrm>
            <a:off x="814724" y="1166550"/>
            <a:ext cx="1465800" cy="122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713225" y="3396000"/>
            <a:ext cx="6790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_HEADER_5_1"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798025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2880850" y="1421675"/>
            <a:ext cx="39366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title" idx="2" hasCustomPrompt="1"/>
          </p:nvPr>
        </p:nvSpPr>
        <p:spPr>
          <a:xfrm>
            <a:off x="6964975" y="1622975"/>
            <a:ext cx="1465800" cy="122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6" name="Google Shape;96;p19"/>
          <p:cNvSpPr txBox="1">
            <a:spLocks noGrp="1"/>
          </p:cNvSpPr>
          <p:nvPr>
            <p:ph type="subTitle" idx="1"/>
          </p:nvPr>
        </p:nvSpPr>
        <p:spPr>
          <a:xfrm>
            <a:off x="2880850" y="3047375"/>
            <a:ext cx="3936600" cy="6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_HEADER_3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 rotWithShape="1">
          <a:blip r:embed="rId2">
            <a:alphaModFix/>
          </a:blip>
          <a:srcRect l="36773" r="12208" b="31224"/>
          <a:stretch/>
        </p:blipFill>
        <p:spPr>
          <a:xfrm rot="5399991" flipH="1">
            <a:off x="1523751" y="1346431"/>
            <a:ext cx="2983751" cy="603124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/>
          <p:nvPr/>
        </p:nvSpPr>
        <p:spPr>
          <a:xfrm>
            <a:off x="0" y="881850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2552100" y="1756875"/>
            <a:ext cx="58788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960200"/>
            <a:ext cx="1465800" cy="122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02" name="Google Shape;102;p20"/>
          <p:cNvSpPr txBox="1">
            <a:spLocks noGrp="1"/>
          </p:cNvSpPr>
          <p:nvPr>
            <p:ph type="subTitle" idx="1"/>
          </p:nvPr>
        </p:nvSpPr>
        <p:spPr>
          <a:xfrm>
            <a:off x="2552100" y="3386475"/>
            <a:ext cx="5878800" cy="41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111800" y="3202175"/>
            <a:ext cx="6090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 b="1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233075"/>
            <a:ext cx="1223100" cy="1054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111800" y="4001900"/>
            <a:ext cx="60903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title"/>
          </p:nvPr>
        </p:nvSpPr>
        <p:spPr>
          <a:xfrm>
            <a:off x="5650800" y="2827650"/>
            <a:ext cx="277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title" idx="2"/>
          </p:nvPr>
        </p:nvSpPr>
        <p:spPr>
          <a:xfrm>
            <a:off x="1643400" y="2827650"/>
            <a:ext cx="27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1"/>
          </p:nvPr>
        </p:nvSpPr>
        <p:spPr>
          <a:xfrm>
            <a:off x="1643400" y="1838125"/>
            <a:ext cx="27831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subTitle" idx="3"/>
          </p:nvPr>
        </p:nvSpPr>
        <p:spPr>
          <a:xfrm>
            <a:off x="1643400" y="3145050"/>
            <a:ext cx="27831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title" idx="4"/>
          </p:nvPr>
        </p:nvSpPr>
        <p:spPr>
          <a:xfrm>
            <a:off x="1643400" y="1520725"/>
            <a:ext cx="2783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subTitle" idx="5"/>
          </p:nvPr>
        </p:nvSpPr>
        <p:spPr>
          <a:xfrm>
            <a:off x="5650800" y="3145051"/>
            <a:ext cx="2779800" cy="7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 rotWithShape="1">
          <a:blip r:embed="rId2">
            <a:alphaModFix/>
          </a:blip>
          <a:srcRect l="8969" r="12209" b="31224"/>
          <a:stretch/>
        </p:blipFill>
        <p:spPr>
          <a:xfrm rot="3570679" flipH="1">
            <a:off x="633993" y="2108187"/>
            <a:ext cx="4609813" cy="60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1643413" y="1924575"/>
            <a:ext cx="288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title" idx="2"/>
          </p:nvPr>
        </p:nvSpPr>
        <p:spPr>
          <a:xfrm>
            <a:off x="5552269" y="19245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1"/>
          </p:nvPr>
        </p:nvSpPr>
        <p:spPr>
          <a:xfrm>
            <a:off x="1643406" y="2241975"/>
            <a:ext cx="288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3"/>
          </p:nvPr>
        </p:nvSpPr>
        <p:spPr>
          <a:xfrm>
            <a:off x="5552262" y="2241975"/>
            <a:ext cx="287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title" idx="4"/>
          </p:nvPr>
        </p:nvSpPr>
        <p:spPr>
          <a:xfrm>
            <a:off x="1643413" y="3296675"/>
            <a:ext cx="28803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title" idx="5"/>
          </p:nvPr>
        </p:nvSpPr>
        <p:spPr>
          <a:xfrm>
            <a:off x="5552269" y="32966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6"/>
          </p:nvPr>
        </p:nvSpPr>
        <p:spPr>
          <a:xfrm>
            <a:off x="1643406" y="3614075"/>
            <a:ext cx="2880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7"/>
          </p:nvPr>
        </p:nvSpPr>
        <p:spPr>
          <a:xfrm>
            <a:off x="5552262" y="3614075"/>
            <a:ext cx="2878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 rotWithShape="1">
          <a:blip r:embed="rId2">
            <a:alphaModFix/>
          </a:blip>
          <a:srcRect l="62191"/>
          <a:stretch/>
        </p:blipFill>
        <p:spPr>
          <a:xfrm rot="5400000" flipH="1">
            <a:off x="2979012" y="175910"/>
            <a:ext cx="2008700" cy="79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title"/>
          </p:nvPr>
        </p:nvSpPr>
        <p:spPr>
          <a:xfrm>
            <a:off x="1997199" y="1567575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3"/>
          <p:cNvSpPr txBox="1">
            <a:spLocks noGrp="1"/>
          </p:cNvSpPr>
          <p:nvPr>
            <p:ph type="title" idx="2"/>
          </p:nvPr>
        </p:nvSpPr>
        <p:spPr>
          <a:xfrm>
            <a:off x="5971810" y="1567575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subTitle" idx="1"/>
          </p:nvPr>
        </p:nvSpPr>
        <p:spPr>
          <a:xfrm>
            <a:off x="1997200" y="1884975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subTitle" idx="3"/>
          </p:nvPr>
        </p:nvSpPr>
        <p:spPr>
          <a:xfrm>
            <a:off x="5971799" y="1884975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 idx="4"/>
          </p:nvPr>
        </p:nvSpPr>
        <p:spPr>
          <a:xfrm>
            <a:off x="1997210" y="3117507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title" idx="5"/>
          </p:nvPr>
        </p:nvSpPr>
        <p:spPr>
          <a:xfrm>
            <a:off x="5971815" y="3117507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3"/>
          <p:cNvSpPr txBox="1">
            <a:spLocks noGrp="1"/>
          </p:cNvSpPr>
          <p:nvPr>
            <p:ph type="subTitle" idx="6"/>
          </p:nvPr>
        </p:nvSpPr>
        <p:spPr>
          <a:xfrm>
            <a:off x="1997200" y="3434907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subTitle" idx="7"/>
          </p:nvPr>
        </p:nvSpPr>
        <p:spPr>
          <a:xfrm>
            <a:off x="5971799" y="3434907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title" idx="8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>
            <a:spLocks noGrp="1"/>
          </p:cNvSpPr>
          <p:nvPr>
            <p:ph type="pic" idx="9"/>
          </p:nvPr>
        </p:nvSpPr>
        <p:spPr>
          <a:xfrm>
            <a:off x="76825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"/>
          <p:cNvSpPr>
            <a:spLocks noGrp="1"/>
          </p:cNvSpPr>
          <p:nvPr>
            <p:ph type="pic" idx="13"/>
          </p:nvPr>
        </p:nvSpPr>
        <p:spPr>
          <a:xfrm>
            <a:off x="76825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23"/>
          <p:cNvSpPr>
            <a:spLocks noGrp="1"/>
          </p:cNvSpPr>
          <p:nvPr>
            <p:ph type="pic" idx="14"/>
          </p:nvPr>
        </p:nvSpPr>
        <p:spPr>
          <a:xfrm>
            <a:off x="474560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3"/>
          <p:cNvSpPr>
            <a:spLocks noGrp="1"/>
          </p:cNvSpPr>
          <p:nvPr>
            <p:ph type="pic" idx="15"/>
          </p:nvPr>
        </p:nvSpPr>
        <p:spPr>
          <a:xfrm>
            <a:off x="474560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ctrTitle"/>
          </p:nvPr>
        </p:nvSpPr>
        <p:spPr>
          <a:xfrm>
            <a:off x="713225" y="997200"/>
            <a:ext cx="7717500" cy="13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subTitle" idx="1"/>
          </p:nvPr>
        </p:nvSpPr>
        <p:spPr>
          <a:xfrm>
            <a:off x="2957400" y="2339400"/>
            <a:ext cx="43827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2"/>
          </p:nvPr>
        </p:nvSpPr>
        <p:spPr>
          <a:xfrm>
            <a:off x="2957350" y="2743925"/>
            <a:ext cx="43827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24"/>
          <p:cNvSpPr txBox="1"/>
          <p:nvPr/>
        </p:nvSpPr>
        <p:spPr>
          <a:xfrm>
            <a:off x="2125800" y="3688925"/>
            <a:ext cx="4892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includes icons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2">
            <a:alphaModFix/>
          </a:blip>
          <a:srcRect l="8968" t="4524" r="54676" b="30468"/>
          <a:stretch/>
        </p:blipFill>
        <p:spPr>
          <a:xfrm rot="-9" flipH="1">
            <a:off x="-1" y="-60347"/>
            <a:ext cx="1940876" cy="5203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 rotWithShape="1">
          <a:blip r:embed="rId2">
            <a:alphaModFix/>
          </a:blip>
          <a:srcRect l="49883" t="4524" r="11833" b="30468"/>
          <a:stretch/>
        </p:blipFill>
        <p:spPr>
          <a:xfrm rot="-10799991">
            <a:off x="7126925" y="-60347"/>
            <a:ext cx="2043900" cy="520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2">
            <a:alphaModFix/>
          </a:blip>
          <a:srcRect l="7802" r="48339"/>
          <a:stretch/>
        </p:blipFill>
        <p:spPr>
          <a:xfrm>
            <a:off x="7859326" y="0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l="48826" t="90" r="-9165" b="-532"/>
          <a:stretch/>
        </p:blipFill>
        <p:spPr>
          <a:xfrm>
            <a:off x="-32750" y="1767250"/>
            <a:ext cx="1284675" cy="311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2"/>
          </p:nvPr>
        </p:nvSpPr>
        <p:spPr>
          <a:xfrm>
            <a:off x="1022127" y="2639775"/>
            <a:ext cx="3168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title" idx="3"/>
          </p:nvPr>
        </p:nvSpPr>
        <p:spPr>
          <a:xfrm>
            <a:off x="4953273" y="2639775"/>
            <a:ext cx="3168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022127" y="2957175"/>
            <a:ext cx="31686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953273" y="2957175"/>
            <a:ext cx="3168600" cy="10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r="56142"/>
          <a:stretch/>
        </p:blipFill>
        <p:spPr>
          <a:xfrm>
            <a:off x="7859326" y="751075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6"/>
          <p:cNvPicPr preferRelativeResize="0"/>
          <p:nvPr/>
        </p:nvPicPr>
        <p:blipFill rotWithShape="1">
          <a:blip r:embed="rId3">
            <a:alphaModFix/>
          </a:blip>
          <a:srcRect l="71818" t="90" b="-532"/>
          <a:stretch/>
        </p:blipFill>
        <p:spPr>
          <a:xfrm>
            <a:off x="-101" y="1995838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2007600" y="1249125"/>
            <a:ext cx="51291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ubTitle" idx="1"/>
          </p:nvPr>
        </p:nvSpPr>
        <p:spPr>
          <a:xfrm>
            <a:off x="2007600" y="2571750"/>
            <a:ext cx="5129100" cy="13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body" idx="1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sz="3000" b="1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jpg"/><Relationship Id="rId5" Type="http://schemas.openxmlformats.org/officeDocument/2006/relationships/hyperlink" Target="http://drive.google.com/file/d/1AFKhi6_b_rqFdZQCqTQ7c03OTOeJEMjw/view" TargetMode="Externa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700006" scaled="0"/>
        </a:gra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l="8969" r="12209" b="31224"/>
          <a:stretch/>
        </p:blipFill>
        <p:spPr>
          <a:xfrm rot="4510899" flipH="1">
            <a:off x="137957" y="-719588"/>
            <a:ext cx="4609812" cy="60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/>
          <p:nvPr/>
        </p:nvSpPr>
        <p:spPr>
          <a:xfrm>
            <a:off x="-100" y="1458250"/>
            <a:ext cx="9144000" cy="21717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945249" y="2485450"/>
            <a:ext cx="3095847" cy="450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 rotWithShape="1">
          <a:blip r:embed="rId5">
            <a:alphaModFix/>
          </a:blip>
          <a:srcRect t="21172" r="46007"/>
          <a:stretch/>
        </p:blipFill>
        <p:spPr>
          <a:xfrm>
            <a:off x="6103202" y="0"/>
            <a:ext cx="3040800" cy="29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>
            <a:spLocks noGrp="1"/>
          </p:cNvSpPr>
          <p:nvPr>
            <p:ph type="ctrTitle"/>
          </p:nvPr>
        </p:nvSpPr>
        <p:spPr>
          <a:xfrm>
            <a:off x="713125" y="1678903"/>
            <a:ext cx="6444600" cy="167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R/Place Bot Analysis</a:t>
            </a:r>
            <a:r>
              <a:rPr lang="en" sz="4200" b="1">
                <a:solidFill>
                  <a:srgbClr val="021A4C"/>
                </a:solidFill>
              </a:rPr>
              <a:t> </a:t>
            </a:r>
            <a:r>
              <a:rPr lang="en" sz="3000">
                <a:solidFill>
                  <a:schemeClr val="dk2"/>
                </a:solidFill>
              </a:rPr>
              <a:t>Extended</a:t>
            </a:r>
            <a:endParaRPr sz="3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790714" y="-2541250"/>
            <a:ext cx="343007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274749" y="3474024"/>
            <a:ext cx="3169700" cy="4393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8"/>
          <p:cNvCxnSpPr>
            <a:stCxn id="169" idx="1"/>
            <a:endCxn id="170" idx="1"/>
          </p:cNvCxnSpPr>
          <p:nvPr/>
        </p:nvCxnSpPr>
        <p:spPr>
          <a:xfrm>
            <a:off x="2928296" y="2829625"/>
            <a:ext cx="247200" cy="991800"/>
          </a:xfrm>
          <a:prstGeom prst="bentConnector3">
            <a:avLst>
              <a:gd name="adj1" fmla="val 472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28"/>
          <p:cNvCxnSpPr/>
          <p:nvPr/>
        </p:nvCxnSpPr>
        <p:spPr>
          <a:xfrm rot="-5400000" flipH="1">
            <a:off x="6931355" y="3203543"/>
            <a:ext cx="991800" cy="24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2" name="Google Shape;172;p28"/>
          <p:cNvSpPr/>
          <p:nvPr/>
        </p:nvSpPr>
        <p:spPr>
          <a:xfrm>
            <a:off x="7200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8"/>
          <p:cNvSpPr/>
          <p:nvPr/>
        </p:nvSpPr>
        <p:spPr>
          <a:xfrm>
            <a:off x="25896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44592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6328800" y="2427325"/>
            <a:ext cx="2815200" cy="804600"/>
          </a:xfrm>
          <a:prstGeom prst="chevron">
            <a:avLst>
              <a:gd name="adj" fmla="val 4209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Analysis</a:t>
            </a: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1307453" y="1487650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Uploaded 53 csv files to S3 for analysis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3175454" y="3466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Migrated Data to merge files and allow for visualizations 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6970955" y="382139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Picture of Bot Activity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5043454" y="1487650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Visualized Data based on frequency inside 5 minutes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1316800" y="272253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sz="24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2930396" y="2722525"/>
            <a:ext cx="17523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Redshift</a:t>
            </a:r>
            <a:endParaRPr sz="24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4800004" y="2722525"/>
            <a:ext cx="17523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Tableau</a:t>
            </a:r>
            <a:endParaRPr sz="24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6574350" y="2722525"/>
            <a:ext cx="25974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What’s Next?</a:t>
            </a:r>
            <a:endParaRPr sz="24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183" name="Google Shape;183;p28"/>
          <p:cNvCxnSpPr>
            <a:stCxn id="172" idx="1"/>
            <a:endCxn id="176" idx="1"/>
          </p:cNvCxnSpPr>
          <p:nvPr/>
        </p:nvCxnSpPr>
        <p:spPr>
          <a:xfrm rot="10800000" flipH="1">
            <a:off x="1058696" y="1842325"/>
            <a:ext cx="248700" cy="987300"/>
          </a:xfrm>
          <a:prstGeom prst="bentConnector3">
            <a:avLst>
              <a:gd name="adj1" fmla="val 196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4" name="Google Shape;184;p28"/>
          <p:cNvCxnSpPr>
            <a:stCxn id="173" idx="1"/>
            <a:endCxn id="178" idx="1"/>
          </p:cNvCxnSpPr>
          <p:nvPr/>
        </p:nvCxnSpPr>
        <p:spPr>
          <a:xfrm rot="10800000" flipH="1">
            <a:off x="4797896" y="1842325"/>
            <a:ext cx="245700" cy="987300"/>
          </a:xfrm>
          <a:prstGeom prst="bentConnector3">
            <a:avLst>
              <a:gd name="adj1" fmla="val 4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 l="61209" t="3504" r="-3231" b="-5368"/>
          <a:stretch/>
        </p:blipFill>
        <p:spPr>
          <a:xfrm rot="5400000">
            <a:off x="7566737" y="-1466212"/>
            <a:ext cx="1160175" cy="40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720000" y="5874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Filtering to Detect Bots</a:t>
            </a:r>
            <a:endParaRPr sz="2600"/>
          </a:p>
        </p:txBody>
      </p:sp>
      <p:graphicFrame>
        <p:nvGraphicFramePr>
          <p:cNvPr id="191" name="Google Shape;191;p29"/>
          <p:cNvGraphicFramePr/>
          <p:nvPr/>
        </p:nvGraphicFramePr>
        <p:xfrm>
          <a:off x="713188" y="1346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{68241A53-3C07-491B-BB79-3D0517A98CC7}</a:tableStyleId>
              </a:tblPr>
              <a:tblGrid>
                <a:gridCol w="1543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3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43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43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43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61025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5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450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Phase 1</a:t>
                      </a:r>
                      <a:endParaRPr sz="1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Specific Pixel has color at certain timestamp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Pixel color changes to a different color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Pixel Color changes back to original color within 20 milliseconds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Return observations based on specifications above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8450">
                <a:tc gridSpan="5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 Phase 2</a:t>
                      </a:r>
                      <a:endParaRPr sz="1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Focus further on repeating color inputs in specific pixels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Same colors repeating in pattern in same pixel inside 1s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8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4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Low variance in pixel changes by time indicates automation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l="36773" r="12208" b="36447"/>
          <a:stretch/>
        </p:blipFill>
        <p:spPr>
          <a:xfrm rot="5399988" flipH="1">
            <a:off x="645951" y="3643128"/>
            <a:ext cx="1488649" cy="278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790714" y="-2541250"/>
            <a:ext cx="343007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274749" y="3474024"/>
            <a:ext cx="3169700" cy="4393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Google Shape;199;p30"/>
          <p:cNvCxnSpPr/>
          <p:nvPr/>
        </p:nvCxnSpPr>
        <p:spPr>
          <a:xfrm rot="-5400000" flipH="1">
            <a:off x="3113354" y="2945943"/>
            <a:ext cx="991800" cy="867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0" name="Google Shape;200;p30"/>
          <p:cNvCxnSpPr>
            <a:stCxn id="201" idx="1"/>
            <a:endCxn id="202" idx="1"/>
          </p:cNvCxnSpPr>
          <p:nvPr/>
        </p:nvCxnSpPr>
        <p:spPr>
          <a:xfrm>
            <a:off x="6667496" y="2829625"/>
            <a:ext cx="243900" cy="991800"/>
          </a:xfrm>
          <a:prstGeom prst="bentConnector3">
            <a:avLst>
              <a:gd name="adj1" fmla="val 327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3" name="Google Shape;203;p30"/>
          <p:cNvSpPr/>
          <p:nvPr/>
        </p:nvSpPr>
        <p:spPr>
          <a:xfrm>
            <a:off x="7200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0"/>
          <p:cNvSpPr/>
          <p:nvPr/>
        </p:nvSpPr>
        <p:spPr>
          <a:xfrm>
            <a:off x="2163775" y="2427325"/>
            <a:ext cx="2521200" cy="804600"/>
          </a:xfrm>
          <a:prstGeom prst="chevron">
            <a:avLst>
              <a:gd name="adj" fmla="val 4209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SageMaker</a:t>
            </a:r>
            <a:endParaRPr sz="1900"/>
          </a:p>
        </p:txBody>
      </p:sp>
      <p:sp>
        <p:nvSpPr>
          <p:cNvPr id="205" name="Google Shape;205;p30"/>
          <p:cNvSpPr/>
          <p:nvPr/>
        </p:nvSpPr>
        <p:spPr>
          <a:xfrm>
            <a:off x="44592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0"/>
          <p:cNvSpPr/>
          <p:nvPr/>
        </p:nvSpPr>
        <p:spPr>
          <a:xfrm>
            <a:off x="6328800" y="2427325"/>
            <a:ext cx="2095200" cy="804600"/>
          </a:xfrm>
          <a:prstGeom prst="chevron">
            <a:avLst>
              <a:gd name="adj" fmla="val 42095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Analysis</a:t>
            </a:r>
            <a:endParaRPr/>
          </a:p>
        </p:txBody>
      </p:sp>
      <p:sp>
        <p:nvSpPr>
          <p:cNvPr id="207" name="Google Shape;207;p30"/>
          <p:cNvSpPr txBox="1"/>
          <p:nvPr/>
        </p:nvSpPr>
        <p:spPr>
          <a:xfrm>
            <a:off x="1307400" y="1641325"/>
            <a:ext cx="15309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Uploaded Parquet files to Bucket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3365279" y="3875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m5.xlarge Instance Size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Merged 6 Parquet files in Jupyter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2" name="Google Shape;202;p30"/>
          <p:cNvSpPr txBox="1"/>
          <p:nvPr/>
        </p:nvSpPr>
        <p:spPr>
          <a:xfrm>
            <a:off x="6911455" y="3466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Create image of bot activity based on color and corresponding coordinates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5043450" y="1487650"/>
            <a:ext cx="2095200" cy="7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Created functions based on bot activity assumptions 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1173308" y="275028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sz="22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4750625" y="2620688"/>
            <a:ext cx="20952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Bot </a:t>
            </a:r>
            <a:endParaRPr sz="19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Functions</a:t>
            </a:r>
            <a:endParaRPr sz="19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6696350" y="2667075"/>
            <a:ext cx="16188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Visualize </a:t>
            </a:r>
            <a:endParaRPr sz="19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213" name="Google Shape;213;p30"/>
          <p:cNvCxnSpPr>
            <a:stCxn id="203" idx="1"/>
            <a:endCxn id="207" idx="1"/>
          </p:cNvCxnSpPr>
          <p:nvPr/>
        </p:nvCxnSpPr>
        <p:spPr>
          <a:xfrm rot="10800000" flipH="1">
            <a:off x="1058696" y="1831225"/>
            <a:ext cx="248700" cy="998400"/>
          </a:xfrm>
          <a:prstGeom prst="bentConnector3">
            <a:avLst>
              <a:gd name="adj1" fmla="val 15442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30"/>
          <p:cNvCxnSpPr>
            <a:stCxn id="205" idx="1"/>
            <a:endCxn id="209" idx="1"/>
          </p:cNvCxnSpPr>
          <p:nvPr/>
        </p:nvCxnSpPr>
        <p:spPr>
          <a:xfrm rot="10800000" flipH="1">
            <a:off x="4797896" y="1842325"/>
            <a:ext cx="245700" cy="987300"/>
          </a:xfrm>
          <a:prstGeom prst="bentConnector3">
            <a:avLst>
              <a:gd name="adj1" fmla="val 744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t="60114" r="52317"/>
          <a:stretch/>
        </p:blipFill>
        <p:spPr>
          <a:xfrm rot="5400000">
            <a:off x="7647362" y="3360714"/>
            <a:ext cx="2685452" cy="1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 rotWithShape="1">
          <a:blip r:embed="rId4">
            <a:alphaModFix/>
          </a:blip>
          <a:srcRect r="42359" b="17803"/>
          <a:stretch/>
        </p:blipFill>
        <p:spPr>
          <a:xfrm rot="-5400000">
            <a:off x="6507949" y="-1634049"/>
            <a:ext cx="1977050" cy="4227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1" title="test.mov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8400" y="1321200"/>
            <a:ext cx="4048967" cy="303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A pixelated image of a skull&#10;&#10;Description automatically generated">
            <a:extLst>
              <a:ext uri="{FF2B5EF4-FFF2-40B4-BE49-F238E27FC236}">
                <a16:creationId xmlns:a16="http://schemas.microsoft.com/office/drawing/2014/main" id="{2F5F3F3B-FA12-CB71-675E-4455B0DF8E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856" y="1257887"/>
            <a:ext cx="4424444" cy="3163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724" y="1180901"/>
            <a:ext cx="3416550" cy="33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devil is in the detail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0" name="Google Shape;230;p32"/>
          <p:cNvPicPr preferRelativeResize="0"/>
          <p:nvPr/>
        </p:nvPicPr>
        <p:blipFill rotWithShape="1">
          <a:blip r:embed="rId4">
            <a:alphaModFix/>
          </a:blip>
          <a:srcRect r="42359" b="17803"/>
          <a:stretch/>
        </p:blipFill>
        <p:spPr>
          <a:xfrm rot="-5400000">
            <a:off x="6562324" y="-732774"/>
            <a:ext cx="1977050" cy="4227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 flipH="1">
            <a:off x="326249" y="2921274"/>
            <a:ext cx="3169700" cy="439365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2"/>
          <p:cNvSpPr txBox="1"/>
          <p:nvPr/>
        </p:nvSpPr>
        <p:spPr>
          <a:xfrm>
            <a:off x="1316800" y="272253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sz="2400" b="1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3"/>
          <p:cNvPicPr preferRelativeResize="0"/>
          <p:nvPr/>
        </p:nvPicPr>
        <p:blipFill rotWithShape="1">
          <a:blip r:embed="rId3">
            <a:alphaModFix/>
          </a:blip>
          <a:srcRect t="60114" r="52317"/>
          <a:stretch/>
        </p:blipFill>
        <p:spPr>
          <a:xfrm rot="5400000">
            <a:off x="7052187" y="3051789"/>
            <a:ext cx="2685452" cy="149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Analysis</a:t>
            </a:r>
            <a:endParaRPr/>
          </a:p>
        </p:txBody>
      </p:sp>
      <p:sp>
        <p:nvSpPr>
          <p:cNvPr id="240" name="Google Shape;240;p33"/>
          <p:cNvSpPr txBox="1">
            <a:spLocks noGrp="1"/>
          </p:cNvSpPr>
          <p:nvPr>
            <p:ph type="title" idx="2"/>
          </p:nvPr>
        </p:nvSpPr>
        <p:spPr>
          <a:xfrm>
            <a:off x="840602" y="3122575"/>
            <a:ext cx="31686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Expansion </a:t>
            </a:r>
            <a:endParaRPr/>
          </a:p>
        </p:txBody>
      </p:sp>
      <p:sp>
        <p:nvSpPr>
          <p:cNvPr id="241" name="Google Shape;241;p33"/>
          <p:cNvSpPr txBox="1">
            <a:spLocks noGrp="1"/>
          </p:cNvSpPr>
          <p:nvPr>
            <p:ph type="title" idx="3"/>
          </p:nvPr>
        </p:nvSpPr>
        <p:spPr>
          <a:xfrm>
            <a:off x="4782698" y="1149350"/>
            <a:ext cx="31686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Color Clusters</a:t>
            </a:r>
            <a:endParaRPr/>
          </a:p>
        </p:txBody>
      </p:sp>
      <p:sp>
        <p:nvSpPr>
          <p:cNvPr id="242" name="Google Shape;242;p33"/>
          <p:cNvSpPr txBox="1">
            <a:spLocks noGrp="1"/>
          </p:cNvSpPr>
          <p:nvPr>
            <p:ph type="subTitle" idx="1"/>
          </p:nvPr>
        </p:nvSpPr>
        <p:spPr>
          <a:xfrm>
            <a:off x="840602" y="3530675"/>
            <a:ext cx="3168600" cy="109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times that r/place canvas size increased, what pixels were instantly populated or automated by bots </a:t>
            </a:r>
            <a:endParaRPr/>
          </a:p>
        </p:txBody>
      </p:sp>
      <p:sp>
        <p:nvSpPr>
          <p:cNvPr id="243" name="Google Shape;243;p33"/>
          <p:cNvSpPr txBox="1">
            <a:spLocks noGrp="1"/>
          </p:cNvSpPr>
          <p:nvPr>
            <p:ph type="subTitle" idx="4"/>
          </p:nvPr>
        </p:nvSpPr>
        <p:spPr>
          <a:xfrm>
            <a:off x="4782698" y="1859163"/>
            <a:ext cx="3168600" cy="1092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 groups of closely located pixels that are changing to the same color (or group of colors) in an unusually fast time </a:t>
            </a:r>
            <a:endParaRPr/>
          </a:p>
        </p:txBody>
      </p:sp>
      <p:pic>
        <p:nvPicPr>
          <p:cNvPr id="244" name="Google Shape;244;p33"/>
          <p:cNvPicPr preferRelativeResize="0"/>
          <p:nvPr/>
        </p:nvPicPr>
        <p:blipFill rotWithShape="1">
          <a:blip r:embed="rId4">
            <a:alphaModFix/>
          </a:blip>
          <a:srcRect r="63722"/>
          <a:stretch/>
        </p:blipFill>
        <p:spPr>
          <a:xfrm rot="-5611066" flipH="1">
            <a:off x="3268547" y="2060342"/>
            <a:ext cx="1399729" cy="53483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33"/>
          <p:cNvGrpSpPr/>
          <p:nvPr/>
        </p:nvGrpSpPr>
        <p:grpSpPr>
          <a:xfrm>
            <a:off x="2409063" y="1859187"/>
            <a:ext cx="394713" cy="421927"/>
            <a:chOff x="-2312225" y="3238300"/>
            <a:chExt cx="274125" cy="293025"/>
          </a:xfrm>
        </p:grpSpPr>
        <p:sp>
          <p:nvSpPr>
            <p:cNvPr id="246" name="Google Shape;246;p33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3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8" name="Google Shape;248;p33"/>
          <p:cNvSpPr txBox="1"/>
          <p:nvPr/>
        </p:nvSpPr>
        <p:spPr>
          <a:xfrm>
            <a:off x="4078525" y="16745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9" name="Google Shape;24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4900" y="1134624"/>
            <a:ext cx="3000002" cy="187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5350" y="2817033"/>
            <a:ext cx="2923300" cy="1692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4"/>
          <p:cNvPicPr preferRelativeResize="0"/>
          <p:nvPr/>
        </p:nvPicPr>
        <p:blipFill rotWithShape="1">
          <a:blip r:embed="rId3">
            <a:alphaModFix/>
          </a:blip>
          <a:srcRect l="-4365" t="35806" r="5590" b="-13027"/>
          <a:stretch/>
        </p:blipFill>
        <p:spPr>
          <a:xfrm>
            <a:off x="7041325" y="0"/>
            <a:ext cx="2102674" cy="239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4"/>
          <p:cNvPicPr preferRelativeResize="0"/>
          <p:nvPr/>
        </p:nvPicPr>
        <p:blipFill rotWithShape="1">
          <a:blip r:embed="rId4">
            <a:alphaModFix/>
          </a:blip>
          <a:srcRect l="5430" r="43091"/>
          <a:stretch/>
        </p:blipFill>
        <p:spPr>
          <a:xfrm rot="5400000">
            <a:off x="2233688" y="905914"/>
            <a:ext cx="1988525" cy="6486648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4"/>
          <p:cNvSpPr txBox="1">
            <a:spLocks noGrp="1"/>
          </p:cNvSpPr>
          <p:nvPr>
            <p:ph type="title"/>
          </p:nvPr>
        </p:nvSpPr>
        <p:spPr>
          <a:xfrm>
            <a:off x="2903100" y="3203425"/>
            <a:ext cx="5029200" cy="4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Thank you</a:t>
            </a: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5">
            <a:alphaModFix/>
          </a:blip>
          <a:srcRect b="19002"/>
          <a:stretch/>
        </p:blipFill>
        <p:spPr>
          <a:xfrm>
            <a:off x="623775" y="1324925"/>
            <a:ext cx="6615475" cy="137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1085350" y="2587825"/>
            <a:ext cx="4267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highlight>
                  <a:schemeClr val="lt1"/>
                </a:highlight>
                <a:latin typeface="Rubik"/>
                <a:ea typeface="Rubik"/>
                <a:cs typeface="Rubik"/>
                <a:sym typeface="Rubik"/>
              </a:rPr>
              <a:t>we have expanded our knowledge of the cloud and a mediocre graph to show for it *********</a:t>
            </a:r>
            <a:endParaRPr b="1">
              <a:solidFill>
                <a:schemeClr val="dk1"/>
              </a:solidFill>
              <a:highlight>
                <a:schemeClr val="lt1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260" name="Google Shape;260;p34"/>
          <p:cNvCxnSpPr/>
          <p:nvPr/>
        </p:nvCxnSpPr>
        <p:spPr>
          <a:xfrm rot="10800000" flipH="1">
            <a:off x="1251650" y="2503475"/>
            <a:ext cx="3604800" cy="960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Big Data Security Company Onboarding by Slidesgo">
  <a:themeElements>
    <a:clrScheme name="Simple Light">
      <a:dk1>
        <a:srgbClr val="021A4C"/>
      </a:dk1>
      <a:lt1>
        <a:srgbClr val="FFFFFF"/>
      </a:lt1>
      <a:dk2>
        <a:srgbClr val="B7252C"/>
      </a:dk2>
      <a:lt2>
        <a:srgbClr val="512CAF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236</Words>
  <Application>Microsoft Office PowerPoint</Application>
  <PresentationFormat>On-screen Show (16:9)</PresentationFormat>
  <Paragraphs>48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Rubik</vt:lpstr>
      <vt:lpstr>Arial</vt:lpstr>
      <vt:lpstr>Open Sans</vt:lpstr>
      <vt:lpstr>Bebas Neue</vt:lpstr>
      <vt:lpstr>Audiowide</vt:lpstr>
      <vt:lpstr>Roboto Condensed Light</vt:lpstr>
      <vt:lpstr>Times New Roman</vt:lpstr>
      <vt:lpstr>Big Data Security Company Onboarding by Slidesgo</vt:lpstr>
      <vt:lpstr>R/Place Bot Analysis Extended</vt:lpstr>
      <vt:lpstr>Previous Analysis</vt:lpstr>
      <vt:lpstr>Filtering to Detect Bots</vt:lpstr>
      <vt:lpstr>Extended Analysis</vt:lpstr>
      <vt:lpstr>Visualization </vt:lpstr>
      <vt:lpstr>The devil is in the detail  </vt:lpstr>
      <vt:lpstr>Further Analysis</vt:lpstr>
      <vt:lpstr>—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R/Place Bot Analysis Extended</dc:title>
  <cp:lastModifiedBy>Minh Cao Tran</cp:lastModifiedBy>
  <cp:revision>1</cp:revision>
  <dcterms:modified xsi:type="dcterms:W3CDTF">2024-03-28T22:38:22Z</dcterms:modified>
</cp:coreProperties>
</file>